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ctrTitle"/>
          </p:nvPr>
        </p:nvSpPr>
        <p:spPr>
          <a:xfrm>
            <a:off x="533400" y="685801"/>
            <a:ext cx="8153400" cy="2362200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96111">
              <a:lnSpc>
                <a:spcPct val="150000"/>
              </a:lnSpc>
              <a:defRPr b="1" i="1" sz="5488">
                <a:solidFill>
                  <a:srgbClr val="942192"/>
                </a:solidFill>
              </a:defRPr>
            </a:pPr>
            <a:r>
              <a:t>Equality Means Business </a:t>
            </a:r>
          </a:p>
          <a:p>
            <a:pPr defTabSz="896111">
              <a:lnSpc>
                <a:spcPct val="150000"/>
              </a:lnSpc>
              <a:defRPr sz="4802">
                <a:solidFill>
                  <a:srgbClr val="942192"/>
                </a:solidFill>
              </a:defRPr>
            </a:pPr>
            <a:r>
              <a:t>the Bulgarian Model</a:t>
            </a:r>
          </a:p>
        </p:txBody>
      </p:sp>
      <p:sp>
        <p:nvSpPr>
          <p:cNvPr id="113" name="Shape 113"/>
          <p:cNvSpPr/>
          <p:nvPr>
            <p:ph type="subTitle" sz="half" idx="1"/>
          </p:nvPr>
        </p:nvSpPr>
        <p:spPr>
          <a:xfrm>
            <a:off x="762000" y="3581400"/>
            <a:ext cx="7696200" cy="2438400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68680">
              <a:spcBef>
                <a:spcPts val="900"/>
              </a:spcBef>
              <a:defRPr b="1" sz="4370">
                <a:solidFill>
                  <a:srgbClr val="0433FF"/>
                </a:solidFill>
              </a:defRPr>
            </a:pPr>
            <a:r>
              <a:t>Ms. Svetlana Angelova, MP, </a:t>
            </a:r>
          </a:p>
          <a:p>
            <a:pPr defTabSz="868680">
              <a:defRPr sz="3040">
                <a:solidFill>
                  <a:srgbClr val="0433FF"/>
                </a:solidFill>
              </a:defRPr>
            </a:pPr>
            <a:r>
              <a:rPr sz="3135"/>
              <a:t>Deputy Chairperson of the Labour, Social and Demographic Policy Committee of the</a:t>
            </a:r>
            <a:r>
              <a:t> </a:t>
            </a:r>
          </a:p>
          <a:p>
            <a:pPr defTabSz="868680">
              <a:defRPr b="1" sz="3514">
                <a:solidFill>
                  <a:srgbClr val="0433FF"/>
                </a:solidFill>
              </a:defRPr>
            </a:pPr>
            <a:r>
              <a:t>National Assembly of Bulgaria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xfrm>
            <a:off x="457200" y="274638"/>
            <a:ext cx="8229600" cy="1310035"/>
          </a:xfrm>
          <a:prstGeom prst="rect">
            <a:avLst/>
          </a:prstGeom>
          <a:solidFill>
            <a:schemeClr val="accent4">
              <a:lumOff val="24313"/>
            </a:schemeClr>
          </a:solidFill>
        </p:spPr>
        <p:txBody>
          <a:bodyPr/>
          <a:lstStyle>
            <a:lvl1pPr defTabSz="832104">
              <a:defRPr b="1" sz="4186">
                <a:solidFill>
                  <a:srgbClr val="942192"/>
                </a:solidFill>
              </a:defRPr>
            </a:lvl1pPr>
          </a:lstStyle>
          <a:p>
            <a:pPr>
              <a:defRPr>
                <a:solidFill>
                  <a:srgbClr val="0070C0"/>
                </a:solidFill>
              </a:defRPr>
            </a:pPr>
            <a:r>
              <a:rPr>
                <a:solidFill>
                  <a:srgbClr val="942192"/>
                </a:solidFill>
              </a:rPr>
              <a:t>Bulgarian women in political life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xfrm>
            <a:off x="457200" y="1707058"/>
            <a:ext cx="8229600" cy="4708477"/>
          </a:xfrm>
          <a:prstGeom prst="rect">
            <a:avLst/>
          </a:prstGeom>
          <a:solidFill>
            <a:schemeClr val="accent1">
              <a:lumOff val="23725"/>
            </a:schemeClr>
          </a:solidFill>
        </p:spPr>
        <p:txBody>
          <a:bodyPr/>
          <a:lstStyle/>
          <a:p>
            <a:pPr lvl="1" marL="319087" indent="-214312" defTabSz="685800">
              <a:spcBef>
                <a:spcPts val="500"/>
              </a:spcBef>
              <a:buChar char="✴"/>
              <a:defRPr sz="3075">
                <a:solidFill>
                  <a:srgbClr val="0433FF"/>
                </a:solidFill>
              </a:defRPr>
            </a:pPr>
            <a:r>
              <a:t> </a:t>
            </a:r>
            <a:r>
              <a:rPr sz="3525"/>
              <a:t>more than 20 % of the </a:t>
            </a:r>
            <a:r>
              <a:rPr b="1" sz="3525"/>
              <a:t>Deputy Ministers</a:t>
            </a:r>
            <a:r>
              <a:rPr sz="3525"/>
              <a:t> are women</a:t>
            </a:r>
            <a:endParaRPr sz="3450"/>
          </a:p>
          <a:p>
            <a:pPr lvl="1" marL="0" indent="171450" defTabSz="685800">
              <a:spcBef>
                <a:spcPts val="500"/>
              </a:spcBef>
              <a:buSzTx/>
              <a:buFontTx/>
              <a:buNone/>
              <a:defRPr sz="750">
                <a:solidFill>
                  <a:srgbClr val="0433FF"/>
                </a:solidFill>
              </a:defRPr>
            </a:pPr>
          </a:p>
          <a:p>
            <a:pPr lvl="1" marL="345223" indent="-240448" defTabSz="685800">
              <a:spcBef>
                <a:spcPts val="500"/>
              </a:spcBef>
              <a:buChar char="✴"/>
              <a:defRPr sz="3075">
                <a:solidFill>
                  <a:srgbClr val="0433FF"/>
                </a:solidFill>
              </a:defRPr>
            </a:pPr>
            <a:r>
              <a:rPr sz="3450"/>
              <a:t> the Head of the </a:t>
            </a:r>
            <a:r>
              <a:rPr b="1" sz="3450"/>
              <a:t>Commission for Protection against Discrimination</a:t>
            </a:r>
            <a:r>
              <a:rPr sz="3450"/>
              <a:t> is a woman</a:t>
            </a:r>
          </a:p>
          <a:p>
            <a:pPr lvl="1" marL="0" indent="171450" defTabSz="685800">
              <a:spcBef>
                <a:spcPts val="500"/>
              </a:spcBef>
              <a:buSzTx/>
              <a:buFontTx/>
              <a:buNone/>
              <a:defRPr sz="750">
                <a:solidFill>
                  <a:srgbClr val="0433FF"/>
                </a:solidFill>
              </a:defRPr>
            </a:pPr>
          </a:p>
          <a:p>
            <a:pPr lvl="1" marL="319087" indent="-214312" defTabSz="685800">
              <a:spcBef>
                <a:spcPts val="500"/>
              </a:spcBef>
              <a:buChar char="✴"/>
              <a:defRPr sz="3075">
                <a:solidFill>
                  <a:srgbClr val="0433FF"/>
                </a:solidFill>
              </a:defRPr>
            </a:pPr>
            <a:r>
              <a:t> </a:t>
            </a:r>
            <a:r>
              <a:rPr sz="3450"/>
              <a:t>the majority of </a:t>
            </a:r>
            <a:r>
              <a:rPr b="1" sz="3450"/>
              <a:t>civil servants</a:t>
            </a:r>
            <a:r>
              <a:rPr sz="3450"/>
              <a:t> in the central and local administration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xfrm>
            <a:off x="457200" y="274638"/>
            <a:ext cx="8382000" cy="1401763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50391">
              <a:defRPr sz="4278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 in political life</a:t>
            </a:r>
            <a:r>
              <a:t> 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xfrm>
            <a:off x="457200" y="1905000"/>
            <a:ext cx="8382000" cy="4648200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67462" indent="-267462" defTabSz="713231">
              <a:buChar char="✴"/>
              <a:defRPr sz="3509">
                <a:solidFill>
                  <a:srgbClr val="0433FF"/>
                </a:solidFill>
              </a:defRPr>
            </a:pPr>
            <a:r>
              <a:t> Bulgarian women are well represented in the </a:t>
            </a:r>
            <a:r>
              <a:rPr b="1"/>
              <a:t>management</a:t>
            </a:r>
            <a:r>
              <a:t> and administration of the </a:t>
            </a:r>
            <a:r>
              <a:rPr b="1"/>
              <a:t>local authorities</a:t>
            </a:r>
            <a:r>
              <a:t>:</a:t>
            </a:r>
          </a:p>
          <a:p>
            <a:pPr lvl="1" marL="579500" indent="-222884" defTabSz="713231">
              <a:defRPr sz="3509">
                <a:solidFill>
                  <a:srgbClr val="0433FF"/>
                </a:solidFill>
              </a:defRPr>
            </a:pPr>
            <a:r>
              <a:t> more than 30 % of the </a:t>
            </a:r>
            <a:r>
              <a:rPr b="1"/>
              <a:t>municipal counselors</a:t>
            </a:r>
            <a:r>
              <a:t> are women</a:t>
            </a:r>
          </a:p>
          <a:p>
            <a:pPr lvl="1" marL="579500" indent="-222884" defTabSz="713231">
              <a:lnSpc>
                <a:spcPct val="90000"/>
              </a:lnSpc>
              <a:defRPr sz="3509">
                <a:solidFill>
                  <a:srgbClr val="0433FF"/>
                </a:solidFill>
              </a:defRPr>
            </a:pPr>
            <a:r>
              <a:t> 3 of the </a:t>
            </a:r>
            <a:r>
              <a:rPr b="1"/>
              <a:t>Mayors</a:t>
            </a:r>
            <a:r>
              <a:t> of big Bulgarian cities, including of the Capital City,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/>
          </p:nvPr>
        </p:nvSpPr>
        <p:spPr>
          <a:xfrm>
            <a:off x="457200" y="274638"/>
            <a:ext cx="8382000" cy="1289248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>
            <a:lvl1pPr>
              <a:defRPr b="1" sz="3800">
                <a:solidFill>
                  <a:srgbClr val="942192"/>
                </a:solidFill>
              </a:defRPr>
            </a:lvl1pPr>
          </a:lstStyle>
          <a:p>
            <a:pPr/>
            <a:r>
              <a:t>Bulgarian women in decision-making</a:t>
            </a:r>
          </a:p>
        </p:txBody>
      </p:sp>
      <p:sp>
        <p:nvSpPr>
          <p:cNvPr id="146" name="Shape 146"/>
          <p:cNvSpPr/>
          <p:nvPr>
            <p:ph type="body" idx="1"/>
          </p:nvPr>
        </p:nvSpPr>
        <p:spPr>
          <a:xfrm>
            <a:off x="457200" y="1753939"/>
            <a:ext cx="8382000" cy="4723061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70 % of the </a:t>
            </a:r>
            <a:r>
              <a:rPr b="1"/>
              <a:t>magistrates</a:t>
            </a:r>
            <a:r>
              <a:t> in the national courts at all levels are women 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43 % of the </a:t>
            </a:r>
            <a:r>
              <a:rPr b="1"/>
              <a:t>magistrates</a:t>
            </a:r>
            <a:r>
              <a:t> in the Prosecutor’s Office are women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1 of the </a:t>
            </a:r>
            <a:r>
              <a:rPr b="1"/>
              <a:t>Deputy Prosecutor</a:t>
            </a:r>
            <a:r>
              <a:t>s is a woman </a:t>
            </a:r>
          </a:p>
          <a:p>
            <a:pPr marL="277749" indent="-277749" defTabSz="740663">
              <a:buChar char="✴"/>
              <a:defRPr sz="3564">
                <a:solidFill>
                  <a:srgbClr val="0433FF"/>
                </a:solidFill>
              </a:defRPr>
            </a:pPr>
            <a:r>
              <a:t> 35 % of the </a:t>
            </a:r>
            <a:r>
              <a:rPr b="1"/>
              <a:t>judges</a:t>
            </a:r>
            <a:r>
              <a:t> in the Constitutional Court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xfrm>
            <a:off x="457200" y="274638"/>
            <a:ext cx="8229600" cy="1326009"/>
          </a:xfrm>
          <a:prstGeom prst="rect">
            <a:avLst/>
          </a:prstGeom>
          <a:solidFill>
            <a:schemeClr val="accent4">
              <a:lumOff val="24313"/>
            </a:schemeClr>
          </a:solidFill>
        </p:spPr>
        <p:txBody>
          <a:bodyPr/>
          <a:lstStyle/>
          <a:p>
            <a:pPr defTabSz="832104">
              <a:defRPr b="1" sz="4186">
                <a:solidFill>
                  <a:srgbClr val="942192"/>
                </a:solidFill>
              </a:defRPr>
            </a:pPr>
            <a:r>
              <a:t>Bulgarian women </a:t>
            </a:r>
          </a:p>
          <a:p>
            <a:pPr defTabSz="832104">
              <a:defRPr b="1" sz="4186">
                <a:solidFill>
                  <a:srgbClr val="942192"/>
                </a:solidFill>
              </a:defRPr>
            </a:pPr>
            <a:r>
              <a:t>in decision-making at all levels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xfrm>
            <a:off x="457200" y="1732905"/>
            <a:ext cx="8229600" cy="4550470"/>
          </a:xfrm>
          <a:prstGeom prst="rect">
            <a:avLst/>
          </a:prstGeom>
          <a:solidFill>
            <a:schemeClr val="accent1">
              <a:lumOff val="23725"/>
            </a:schemeClr>
          </a:solidFill>
        </p:spPr>
        <p:txBody>
          <a:bodyPr/>
          <a:lstStyle/>
          <a:p>
            <a:pPr marL="332612" indent="-332612" defTabSz="886968">
              <a:buChar char="✴"/>
              <a:defRPr sz="3977">
                <a:solidFill>
                  <a:srgbClr val="0433FF"/>
                </a:solidFill>
              </a:defRPr>
            </a:pPr>
            <a:r>
              <a:t> The majority of </a:t>
            </a:r>
            <a:r>
              <a:rPr b="1"/>
              <a:t>journalists</a:t>
            </a:r>
            <a:r>
              <a:t> and people working in the media in Bulgaria are women </a:t>
            </a:r>
          </a:p>
          <a:p>
            <a:pPr marL="0" indent="0" defTabSz="886968">
              <a:buSzTx/>
              <a:buFontTx/>
              <a:buNone/>
              <a:defRPr sz="970">
                <a:solidFill>
                  <a:srgbClr val="0433FF"/>
                </a:solidFill>
              </a:defRPr>
            </a:pPr>
          </a:p>
          <a:p>
            <a:pPr marL="332612" indent="-332612" defTabSz="886968">
              <a:buChar char="✴"/>
              <a:defRPr sz="3977">
                <a:solidFill>
                  <a:srgbClr val="0433FF"/>
                </a:solidFill>
              </a:defRPr>
            </a:pPr>
            <a:r>
              <a:t> The majority of </a:t>
            </a:r>
            <a:r>
              <a:rPr b="1"/>
              <a:t>human rights activists</a:t>
            </a:r>
            <a:r>
              <a:t> and people working in Non-Governmental and Civil Society Organizations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xfrm>
            <a:off x="457200" y="274638"/>
            <a:ext cx="8382000" cy="1773932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>
            <a:lvl1pPr>
              <a:defRPr b="1" sz="4800">
                <a:solidFill>
                  <a:srgbClr val="942192"/>
                </a:solidFill>
              </a:defRPr>
            </a:lvl1pPr>
          </a:lstStyle>
          <a:p>
            <a:pPr>
              <a:defRPr b="0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 in decision-making at all levels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xfrm>
            <a:off x="457200" y="2167979"/>
            <a:ext cx="8382000" cy="4156621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>
            <a:lvl1pPr marL="528689" indent="-528689" defTabSz="877823">
              <a:lnSpc>
                <a:spcPct val="90000"/>
              </a:lnSpc>
              <a:spcBef>
                <a:spcPts val="1100"/>
              </a:spcBef>
              <a:buChar char="✴"/>
              <a:defRPr sz="5087">
                <a:solidFill>
                  <a:srgbClr val="0433FF"/>
                </a:solidFill>
              </a:defRPr>
            </a:lvl1pPr>
          </a:lstStyle>
          <a:p>
            <a:pPr/>
            <a:r>
              <a:t> The prevailing majority of the Managing Directors of Non-Governmental and Civil Society Organizations in Bulgaria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xfrm>
            <a:off x="457200" y="457200"/>
            <a:ext cx="8229600" cy="5791200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br/>
            <a:br/>
            <a:r>
              <a:rPr sz="9600">
                <a:solidFill>
                  <a:srgbClr val="942192"/>
                </a:solidFill>
              </a:rPr>
              <a:t>THANK YOU!</a:t>
            </a:r>
            <a:br>
              <a:rPr sz="9600">
                <a:solidFill>
                  <a:srgbClr val="942192"/>
                </a:solidFill>
              </a:rPr>
            </a:b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title"/>
          </p:nvPr>
        </p:nvSpPr>
        <p:spPr>
          <a:xfrm>
            <a:off x="457200" y="274638"/>
            <a:ext cx="8458200" cy="1452462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649223">
              <a:defRPr sz="3195">
                <a:solidFill>
                  <a:srgbClr val="942192"/>
                </a:solidFill>
              </a:defRPr>
            </a:pPr>
            <a:r>
              <a:rPr b="1"/>
              <a:t>Gender Equality — </a:t>
            </a:r>
            <a:r>
              <a:t>an important prerequisite for the full realization of </a:t>
            </a:r>
            <a:r>
              <a:rPr b="1"/>
              <a:t>all human rights</a:t>
            </a:r>
          </a:p>
        </p:txBody>
      </p:sp>
      <p:sp>
        <p:nvSpPr>
          <p:cNvPr id="116" name="Shape 116"/>
          <p:cNvSpPr/>
          <p:nvPr>
            <p:ph type="body" idx="1"/>
          </p:nvPr>
        </p:nvSpPr>
        <p:spPr>
          <a:xfrm>
            <a:off x="457200" y="1843782"/>
            <a:ext cx="8458200" cy="4709418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t> </a:t>
            </a:r>
            <a:r>
              <a:rPr b="1" sz="3003"/>
              <a:t>Equality before the law</a:t>
            </a:r>
            <a:r>
              <a:rPr sz="3003"/>
              <a:t> – a fundamental principle enshrined in the Constitution of the Republic of Bulgaria</a:t>
            </a:r>
            <a:endParaRPr sz="3003"/>
          </a:p>
          <a:p>
            <a:pPr marL="0" indent="0" defTabSz="704087">
              <a:spcBef>
                <a:spcPts val="500"/>
              </a:spcBef>
              <a:buSzTx/>
              <a:buFontTx/>
              <a:buNone/>
              <a:defRPr sz="770">
                <a:solidFill>
                  <a:srgbClr val="0433FF"/>
                </a:solidFill>
              </a:defRPr>
            </a:pPr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t> </a:t>
            </a:r>
            <a:r>
              <a:rPr b="1" sz="2925"/>
              <a:t>Women and men in Bulgaria enjoy equal</a:t>
            </a:r>
            <a:r>
              <a:rPr sz="2925"/>
              <a:t> civil, political, economic, social and cultural </a:t>
            </a:r>
            <a:r>
              <a:rPr b="1" sz="2925"/>
              <a:t>rights</a:t>
            </a:r>
            <a:endParaRPr b="1"/>
          </a:p>
          <a:p>
            <a:pPr marL="0" indent="0" defTabSz="704087">
              <a:spcBef>
                <a:spcPts val="500"/>
              </a:spcBef>
              <a:buSzTx/>
              <a:buFontTx/>
              <a:buNone/>
              <a:defRPr sz="770">
                <a:solidFill>
                  <a:srgbClr val="0433FF"/>
                </a:solidFill>
              </a:defRPr>
            </a:pPr>
          </a:p>
          <a:p>
            <a:pPr marL="264032" indent="-264032" defTabSz="704087">
              <a:spcBef>
                <a:spcPts val="500"/>
              </a:spcBef>
              <a:buChar char="✴"/>
              <a:defRPr sz="2849">
                <a:solidFill>
                  <a:srgbClr val="0433FF"/>
                </a:solidFill>
              </a:defRPr>
            </a:pPr>
            <a:r>
              <a:t> </a:t>
            </a:r>
            <a:r>
              <a:rPr b="1" sz="2925"/>
              <a:t>Gender-based discrimination is prohibited by law</a:t>
            </a:r>
            <a:r>
              <a:rPr sz="2925"/>
              <a:t>; all relevant legislation and government policies contain </a:t>
            </a:r>
            <a:r>
              <a:rPr b="1" sz="2925"/>
              <a:t>anti-discriminatory regulations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title"/>
          </p:nvPr>
        </p:nvSpPr>
        <p:spPr>
          <a:xfrm>
            <a:off x="457200" y="274638"/>
            <a:ext cx="8382000" cy="1314052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13816">
              <a:defRPr sz="4093">
                <a:solidFill>
                  <a:srgbClr val="942192"/>
                </a:solidFill>
              </a:defRPr>
            </a:pPr>
            <a:r>
              <a:t>Measures for promoting </a:t>
            </a:r>
            <a:br/>
            <a:r>
              <a:rPr b="1"/>
              <a:t>Gender Equality in Bulgaria</a:t>
            </a:r>
            <a:r>
              <a:t> </a:t>
            </a:r>
          </a:p>
        </p:txBody>
      </p:sp>
      <p:sp>
        <p:nvSpPr>
          <p:cNvPr id="119" name="Shape 119"/>
          <p:cNvSpPr/>
          <p:nvPr>
            <p:ph type="body" idx="1"/>
          </p:nvPr>
        </p:nvSpPr>
        <p:spPr>
          <a:xfrm>
            <a:off x="457200" y="1762819"/>
            <a:ext cx="8382000" cy="4790381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70890" indent="-270890" defTabSz="722376">
              <a:lnSpc>
                <a:spcPct val="90000"/>
              </a:lnSpc>
              <a:spcBef>
                <a:spcPts val="600"/>
              </a:spcBef>
              <a:buChar char="✴"/>
              <a:defRPr sz="2923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Gender Equality Bill</a:t>
            </a:r>
            <a:r>
              <a:t> - passed first reading in the Parliament</a:t>
            </a:r>
          </a:p>
          <a:p>
            <a:pPr marL="0" indent="0" defTabSz="722376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790">
                <a:solidFill>
                  <a:srgbClr val="0433FF"/>
                </a:solidFill>
              </a:defRPr>
            </a:pPr>
          </a:p>
          <a:p>
            <a:pPr marL="270890" indent="-270890" defTabSz="722376">
              <a:lnSpc>
                <a:spcPct val="90000"/>
              </a:lnSpc>
              <a:spcBef>
                <a:spcPts val="600"/>
              </a:spcBef>
              <a:buChar char="✴"/>
              <a:defRPr sz="2923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National Strategy</a:t>
            </a:r>
            <a:r>
              <a:t> for the Promotion of Gender Equality</a:t>
            </a:r>
          </a:p>
          <a:p>
            <a:pPr marL="0" indent="0" defTabSz="722376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790">
                <a:solidFill>
                  <a:srgbClr val="0433FF"/>
                </a:solidFill>
              </a:defRPr>
            </a:pPr>
          </a:p>
          <a:p>
            <a:pPr marL="270890" indent="-270890" defTabSz="722376">
              <a:lnSpc>
                <a:spcPct val="90000"/>
              </a:lnSpc>
              <a:spcBef>
                <a:spcPts val="600"/>
              </a:spcBef>
              <a:buChar char="✴"/>
              <a:defRPr sz="2923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Annual Plans of Action</a:t>
            </a:r>
            <a:r>
              <a:t> for the implementation of the National Strategy</a:t>
            </a:r>
          </a:p>
          <a:p>
            <a:pPr marL="0" indent="0" defTabSz="722376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790">
                <a:solidFill>
                  <a:srgbClr val="0433FF"/>
                </a:solidFill>
              </a:defRPr>
            </a:pPr>
          </a:p>
          <a:p>
            <a:pPr marL="270890" indent="-270890" defTabSz="722376">
              <a:lnSpc>
                <a:spcPct val="90000"/>
              </a:lnSpc>
              <a:spcBef>
                <a:spcPts val="600"/>
              </a:spcBef>
              <a:buChar char="✴"/>
              <a:defRPr sz="2923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Integrating a gender perspective</a:t>
            </a:r>
            <a:r>
              <a:t> in all policies, strategies and programmes </a:t>
            </a:r>
          </a:p>
          <a:p>
            <a:pPr marL="0" indent="0" defTabSz="722376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790">
                <a:solidFill>
                  <a:srgbClr val="0433FF"/>
                </a:solidFill>
              </a:defRPr>
            </a:pPr>
          </a:p>
          <a:p>
            <a:pPr marL="270890" indent="-270890" defTabSz="722376">
              <a:lnSpc>
                <a:spcPct val="90000"/>
              </a:lnSpc>
              <a:spcBef>
                <a:spcPts val="600"/>
              </a:spcBef>
              <a:buChar char="✴"/>
              <a:defRPr b="1" sz="2923">
                <a:solidFill>
                  <a:srgbClr val="0433FF"/>
                </a:solidFill>
              </a:defRPr>
            </a:pPr>
            <a:r>
              <a:t> Gender mainstreaming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ctrTitle"/>
          </p:nvPr>
        </p:nvSpPr>
        <p:spPr>
          <a:xfrm>
            <a:off x="379511" y="296366"/>
            <a:ext cx="8384978" cy="1431976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7D60A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96111">
              <a:defRPr sz="4508">
                <a:solidFill>
                  <a:srgbClr val="942192"/>
                </a:solidFill>
              </a:defRPr>
            </a:pPr>
            <a:r>
              <a:t>Measures for promoting </a:t>
            </a:r>
            <a:br/>
            <a:r>
              <a:rPr b="1"/>
              <a:t>Gender Equality in Bulgaria</a:t>
            </a:r>
            <a:r>
              <a:t> </a:t>
            </a:r>
          </a:p>
        </p:txBody>
      </p:sp>
      <p:sp>
        <p:nvSpPr>
          <p:cNvPr id="122" name="Shape 122"/>
          <p:cNvSpPr/>
          <p:nvPr>
            <p:ph type="subTitle" idx="1"/>
          </p:nvPr>
        </p:nvSpPr>
        <p:spPr>
          <a:xfrm>
            <a:off x="365671" y="1865858"/>
            <a:ext cx="8412658" cy="4794449"/>
          </a:xfrm>
          <a:prstGeom prst="rect">
            <a:avLst/>
          </a:prstGeom>
          <a:solidFill>
            <a:schemeClr val="accent1">
              <a:lumOff val="23725"/>
            </a:schemeClr>
          </a:solidFill>
        </p:spPr>
        <p:txBody>
          <a:bodyPr/>
          <a:lstStyle/>
          <a:p>
            <a:pPr marL="277748" indent="-277748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3159">
                <a:solidFill>
                  <a:srgbClr val="0433FF"/>
                </a:solidFill>
              </a:defRPr>
            </a:pPr>
            <a:r>
              <a:t> </a:t>
            </a:r>
            <a:r>
              <a:rPr sz="3321"/>
              <a:t>equal participation of women and men in the labour market</a:t>
            </a:r>
            <a:endParaRPr sz="3321"/>
          </a:p>
          <a:p>
            <a:pPr marL="322789" indent="-322789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97">
                <a:solidFill>
                  <a:srgbClr val="0433FF"/>
                </a:solidFill>
              </a:defRPr>
            </a:pPr>
            <a:r>
              <a:rPr sz="3483"/>
              <a:t> equal pay for equal work</a:t>
            </a:r>
            <a:endParaRPr sz="3483"/>
          </a:p>
          <a:p>
            <a:pPr marL="322789" indent="-322789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97">
                <a:solidFill>
                  <a:srgbClr val="0433FF"/>
                </a:solidFill>
              </a:defRPr>
            </a:pPr>
            <a:r>
              <a:rPr sz="3483"/>
              <a:t> flexible working hours </a:t>
            </a:r>
            <a:endParaRPr sz="3483"/>
          </a:p>
          <a:p>
            <a:pPr marL="322789" indent="-322789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97">
                <a:solidFill>
                  <a:srgbClr val="0433FF"/>
                </a:solidFill>
              </a:defRPr>
            </a:pPr>
            <a:r>
              <a:rPr sz="3483"/>
              <a:t> professional mobility and opportunities to combine career and family life</a:t>
            </a:r>
            <a:endParaRPr sz="3483"/>
          </a:p>
          <a:p>
            <a:pPr marL="322789" indent="-322789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2997">
                <a:solidFill>
                  <a:srgbClr val="0433FF"/>
                </a:solidFill>
              </a:defRPr>
            </a:pPr>
            <a:r>
              <a:rPr sz="3483"/>
              <a:t> protection of working women</a:t>
            </a:r>
            <a:endParaRPr sz="3483"/>
          </a:p>
          <a:p>
            <a:pPr marL="277748" indent="-277748" algn="l" defTabSz="740663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✴"/>
              <a:defRPr sz="3321">
                <a:solidFill>
                  <a:srgbClr val="0433FF"/>
                </a:solidFill>
              </a:defRPr>
            </a:pPr>
            <a:r>
              <a:t> equal treatment of women and men who are self-employed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xfrm>
            <a:off x="457200" y="274638"/>
            <a:ext cx="8382000" cy="1149599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>
            <a:lvl1pPr defTabSz="768095">
              <a:defRPr b="1" sz="3612">
                <a:solidFill>
                  <a:srgbClr val="942192"/>
                </a:solidFill>
              </a:defRPr>
            </a:lvl1pPr>
          </a:lstStyle>
          <a:p>
            <a:pPr/>
            <a:r>
              <a:t>Women in top-level business positions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xfrm>
            <a:off x="457200" y="1546572"/>
            <a:ext cx="8382000" cy="5082828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46888" indent="-246888" defTabSz="658368">
              <a:lnSpc>
                <a:spcPct val="90000"/>
              </a:lnSpc>
              <a:spcBef>
                <a:spcPts val="500"/>
              </a:spcBef>
              <a:buChar char="✴"/>
              <a:defRPr sz="2448">
                <a:solidFill>
                  <a:srgbClr val="0433FF"/>
                </a:solidFill>
              </a:defRPr>
            </a:pPr>
            <a:r>
              <a:t> </a:t>
            </a:r>
            <a:r>
              <a:rPr b="1" i="1" sz="3024"/>
              <a:t>2014</a:t>
            </a:r>
            <a:r>
              <a:rPr b="1" sz="3024"/>
              <a:t> </a:t>
            </a:r>
            <a:r>
              <a:rPr b="1" i="1" sz="3024"/>
              <a:t>Global Gender Gap Report</a:t>
            </a:r>
            <a:r>
              <a:rPr sz="3024"/>
              <a:t> of the World Economic Forum in Davos - </a:t>
            </a:r>
            <a:r>
              <a:rPr b="1" sz="3024"/>
              <a:t>Bulgaria ranks 22</a:t>
            </a:r>
            <a:r>
              <a:rPr sz="3024"/>
              <a:t> out of 142 countries; </a:t>
            </a:r>
            <a:endParaRPr sz="3024"/>
          </a:p>
          <a:p>
            <a:pPr marL="0" indent="164592" defTabSz="658368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48">
                <a:solidFill>
                  <a:srgbClr val="0433FF"/>
                </a:solidFill>
              </a:defRPr>
            </a:pPr>
            <a:r>
              <a:rPr sz="3024" u="sng"/>
              <a:t>main indicators:</a:t>
            </a:r>
            <a:r>
              <a:rPr sz="3024"/>
              <a:t> women holding top-level business positions - 4.9 on a scale from 1 to 7; companies having women in top management - 24 %; relative share of women in the management of public companies - 15 %</a:t>
            </a:r>
            <a:endParaRPr sz="3024"/>
          </a:p>
          <a:p>
            <a:pPr marL="246887" indent="-246887" defTabSz="658368">
              <a:lnSpc>
                <a:spcPct val="90000"/>
              </a:lnSpc>
              <a:spcBef>
                <a:spcPts val="500"/>
              </a:spcBef>
              <a:buChar char="✴"/>
              <a:defRPr sz="3024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Bulgaria ranks 3rd in the EU</a:t>
            </a:r>
            <a:r>
              <a:t> in terms of women’s participation in the executive boards of large companies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xfrm>
            <a:off x="457200" y="274638"/>
            <a:ext cx="8382000" cy="1212155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749808">
              <a:defRPr sz="3772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</a:t>
            </a:r>
            <a:r>
              <a:rPr>
                <a:solidFill>
                  <a:srgbClr val="942192"/>
                </a:solidFill>
              </a:rPr>
              <a:t> </a:t>
            </a:r>
            <a:endParaRPr>
              <a:solidFill>
                <a:srgbClr val="942192"/>
              </a:solidFill>
            </a:endParaRPr>
          </a:p>
          <a:p>
            <a:pPr defTabSz="749808">
              <a:defRPr sz="3772">
                <a:solidFill>
                  <a:srgbClr val="0070C0"/>
                </a:solidFill>
              </a:defRPr>
            </a:pPr>
            <a:r>
              <a:rPr>
                <a:solidFill>
                  <a:srgbClr val="942192"/>
                </a:solidFill>
              </a:rPr>
              <a:t>in decision-making at top level </a:t>
            </a:r>
            <a:r>
              <a:t> 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xfrm>
            <a:off x="457200" y="1652339"/>
            <a:ext cx="8382000" cy="4824661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33172" indent="-233172" defTabSz="621791">
              <a:spcBef>
                <a:spcPts val="500"/>
              </a:spcBef>
              <a:buChar char="✴"/>
              <a:defRPr sz="3128">
                <a:solidFill>
                  <a:srgbClr val="0433FF"/>
                </a:solidFill>
              </a:defRPr>
            </a:pPr>
            <a:r>
              <a:t> for 2 terms women hold the office of </a:t>
            </a:r>
            <a:r>
              <a:rPr b="1"/>
              <a:t>President </a:t>
            </a:r>
            <a:r>
              <a:t>of the </a:t>
            </a:r>
            <a:r>
              <a:rPr b="1"/>
              <a:t>National Assembly</a:t>
            </a:r>
            <a:r>
              <a:t> and </a:t>
            </a:r>
            <a:r>
              <a:rPr b="1"/>
              <a:t>Mayor </a:t>
            </a:r>
            <a:r>
              <a:t>of the </a:t>
            </a:r>
            <a:r>
              <a:rPr b="1"/>
              <a:t>Capital City of Sofia</a:t>
            </a:r>
          </a:p>
          <a:p>
            <a:pPr marL="0" indent="0" defTabSz="621791">
              <a:spcBef>
                <a:spcPts val="500"/>
              </a:spcBef>
              <a:buSzTx/>
              <a:buFontTx/>
              <a:buNone/>
              <a:defRPr sz="680">
                <a:solidFill>
                  <a:srgbClr val="0433FF"/>
                </a:solidFill>
              </a:defRPr>
            </a:pPr>
          </a:p>
          <a:p>
            <a:pPr marL="233172" indent="-233172" defTabSz="621791">
              <a:spcBef>
                <a:spcPts val="500"/>
              </a:spcBef>
              <a:buChar char="✴"/>
              <a:defRPr sz="3128">
                <a:solidFill>
                  <a:srgbClr val="0433FF"/>
                </a:solidFill>
              </a:defRPr>
            </a:pPr>
            <a:r>
              <a:t> the </a:t>
            </a:r>
            <a:r>
              <a:rPr b="1"/>
              <a:t>Ombudsman of Bulgaria</a:t>
            </a:r>
            <a:r>
              <a:t> is a woman</a:t>
            </a:r>
          </a:p>
          <a:p>
            <a:pPr marL="0" indent="0" defTabSz="621791">
              <a:spcBef>
                <a:spcPts val="500"/>
              </a:spcBef>
              <a:buSzTx/>
              <a:buFontTx/>
              <a:buNone/>
              <a:defRPr sz="680">
                <a:solidFill>
                  <a:srgbClr val="0433FF"/>
                </a:solidFill>
              </a:defRPr>
            </a:pPr>
          </a:p>
          <a:p>
            <a:pPr marL="233172" indent="-233172" defTabSz="621791">
              <a:spcBef>
                <a:spcPts val="500"/>
              </a:spcBef>
              <a:buChar char="✴"/>
              <a:defRPr sz="3128">
                <a:solidFill>
                  <a:srgbClr val="0433FF"/>
                </a:solidFill>
              </a:defRPr>
            </a:pPr>
            <a:r>
              <a:t> one of the </a:t>
            </a:r>
            <a:r>
              <a:rPr b="1"/>
              <a:t>Vice-President</a:t>
            </a:r>
            <a:r>
              <a:t>s of the </a:t>
            </a:r>
            <a:r>
              <a:rPr b="1"/>
              <a:t>European Commission</a:t>
            </a:r>
            <a:r>
              <a:t> is a Bulgarian woman</a:t>
            </a:r>
          </a:p>
          <a:p>
            <a:pPr marL="0" indent="0" defTabSz="621791">
              <a:spcBef>
                <a:spcPts val="500"/>
              </a:spcBef>
              <a:buSzTx/>
              <a:buFontTx/>
              <a:buNone/>
              <a:defRPr sz="680">
                <a:solidFill>
                  <a:srgbClr val="0433FF"/>
                </a:solidFill>
              </a:defRPr>
            </a:pPr>
          </a:p>
          <a:p>
            <a:pPr marL="233172" indent="-233172" defTabSz="621791">
              <a:spcBef>
                <a:spcPts val="500"/>
              </a:spcBef>
              <a:buChar char="✴"/>
              <a:defRPr sz="3128">
                <a:solidFill>
                  <a:srgbClr val="0433FF"/>
                </a:solidFill>
              </a:defRPr>
            </a:pPr>
            <a:r>
              <a:t> the </a:t>
            </a:r>
            <a:r>
              <a:rPr b="1"/>
              <a:t>Director-General</a:t>
            </a:r>
            <a:r>
              <a:t> of </a:t>
            </a:r>
            <a:r>
              <a:rPr b="1"/>
              <a:t>UNESCO</a:t>
            </a:r>
            <a:r>
              <a:t> is a Bulgarian woman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xfrm>
            <a:off x="457200" y="274638"/>
            <a:ext cx="8382000" cy="1297781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786384">
              <a:defRPr sz="3956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</a:t>
            </a:r>
            <a:r>
              <a:rPr>
                <a:solidFill>
                  <a:srgbClr val="942192"/>
                </a:solidFill>
              </a:rPr>
              <a:t> </a:t>
            </a:r>
            <a:endParaRPr>
              <a:solidFill>
                <a:srgbClr val="942192"/>
              </a:solidFill>
            </a:endParaRPr>
          </a:p>
          <a:p>
            <a:pPr defTabSz="786384">
              <a:defRPr sz="3956">
                <a:solidFill>
                  <a:srgbClr val="0070C0"/>
                </a:solidFill>
              </a:defRPr>
            </a:pPr>
            <a:r>
              <a:rPr>
                <a:solidFill>
                  <a:srgbClr val="942192"/>
                </a:solidFill>
              </a:rPr>
              <a:t>in decision-making processes </a:t>
            </a:r>
            <a:r>
              <a:t> 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xfrm>
            <a:off x="457200" y="1724818"/>
            <a:ext cx="8382000" cy="4752182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>
              <a:lnSpc>
                <a:spcPct val="90000"/>
              </a:lnSpc>
              <a:spcBef>
                <a:spcPts val="800"/>
              </a:spcBef>
              <a:buChar char="✴"/>
              <a:defRPr sz="3400">
                <a:solidFill>
                  <a:srgbClr val="0433FF"/>
                </a:solidFill>
              </a:defRPr>
            </a:pPr>
            <a:r>
              <a:t> In the last 25 years the number of </a:t>
            </a:r>
            <a:r>
              <a:rPr b="1"/>
              <a:t>female MPs</a:t>
            </a:r>
            <a:r>
              <a:t> in the National Assembly of Bulgaria has increased </a:t>
            </a:r>
            <a:r>
              <a:rPr b="1"/>
              <a:t>more than twice</a:t>
            </a:r>
            <a:endParaRPr sz="2900"/>
          </a:p>
          <a:p>
            <a:pPr marL="292473" indent="-292473">
              <a:lnSpc>
                <a:spcPct val="90000"/>
              </a:lnSpc>
              <a:spcBef>
                <a:spcPts val="800"/>
              </a:spcBef>
              <a:buChar char="✴"/>
              <a:defRPr sz="3400">
                <a:solidFill>
                  <a:srgbClr val="0433FF"/>
                </a:solidFill>
              </a:defRPr>
            </a:pPr>
            <a:r>
              <a:rPr sz="2900"/>
              <a:t> </a:t>
            </a:r>
            <a:r>
              <a:t>In the current 43</a:t>
            </a:r>
            <a:r>
              <a:rPr baseline="30000"/>
              <a:t>rd</a:t>
            </a:r>
            <a:r>
              <a:t> National Assembly there are </a:t>
            </a:r>
            <a:r>
              <a:rPr b="1"/>
              <a:t>48 female MPs</a:t>
            </a:r>
            <a:r>
              <a:t> and 5 of the 22 Standing Committees are headed by women</a:t>
            </a:r>
          </a:p>
          <a:p>
            <a:pPr>
              <a:lnSpc>
                <a:spcPct val="90000"/>
              </a:lnSpc>
              <a:spcBef>
                <a:spcPts val="800"/>
              </a:spcBef>
              <a:buChar char="✴"/>
              <a:defRPr sz="3400">
                <a:solidFill>
                  <a:srgbClr val="0433FF"/>
                </a:solidFill>
              </a:defRPr>
            </a:pPr>
            <a:r>
              <a:t> 30 % of the </a:t>
            </a:r>
            <a:r>
              <a:rPr b="1"/>
              <a:t>Bulgarian Members</a:t>
            </a:r>
            <a:r>
              <a:t> of the European Parliament are women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xfrm>
            <a:off x="457200" y="274638"/>
            <a:ext cx="8382000" cy="1310035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13816">
              <a:defRPr sz="4093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</a:t>
            </a:r>
            <a:r>
              <a:rPr>
                <a:solidFill>
                  <a:srgbClr val="942192"/>
                </a:solidFill>
              </a:rPr>
              <a:t> </a:t>
            </a:r>
            <a:endParaRPr>
              <a:solidFill>
                <a:srgbClr val="942192"/>
              </a:solidFill>
            </a:endParaRPr>
          </a:p>
          <a:p>
            <a:pPr defTabSz="813816">
              <a:defRPr sz="4093">
                <a:solidFill>
                  <a:srgbClr val="0070C0"/>
                </a:solidFill>
              </a:defRPr>
            </a:pPr>
            <a:r>
              <a:rPr>
                <a:solidFill>
                  <a:srgbClr val="942192"/>
                </a:solidFill>
              </a:rPr>
              <a:t>in decision-making processes</a:t>
            </a:r>
            <a:r>
              <a:t> </a:t>
            </a:r>
          </a:p>
        </p:txBody>
      </p:sp>
      <p:sp>
        <p:nvSpPr>
          <p:cNvPr id="134" name="Shape 134"/>
          <p:cNvSpPr/>
          <p:nvPr>
            <p:ph type="body" idx="1"/>
          </p:nvPr>
        </p:nvSpPr>
        <p:spPr>
          <a:xfrm>
            <a:off x="457200" y="1737518"/>
            <a:ext cx="8382000" cy="4739482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64032" indent="-264032" defTabSz="704087">
              <a:spcBef>
                <a:spcPts val="500"/>
              </a:spcBef>
              <a:buChar char="✴"/>
              <a:defRPr sz="3234">
                <a:solidFill>
                  <a:srgbClr val="0433FF"/>
                </a:solidFill>
              </a:defRPr>
            </a:pPr>
            <a:r>
              <a:t> For the last 25 years women have held a number of high-level Government offices:</a:t>
            </a:r>
          </a:p>
          <a:p>
            <a:pPr marL="0" indent="0" defTabSz="704087">
              <a:spcBef>
                <a:spcPts val="500"/>
              </a:spcBef>
              <a:buSzTx/>
              <a:buNone/>
              <a:defRPr sz="770">
                <a:solidFill>
                  <a:srgbClr val="0433FF"/>
                </a:solidFill>
              </a:defRPr>
            </a:pPr>
          </a:p>
          <a:p>
            <a:pPr lvl="1" marL="660082" indent="-308038" defTabSz="704087">
              <a:spcBef>
                <a:spcPts val="500"/>
              </a:spcBef>
              <a:defRPr sz="3234">
                <a:solidFill>
                  <a:srgbClr val="0433FF"/>
                </a:solidFill>
              </a:defRPr>
            </a:pPr>
            <a:r>
              <a:rPr b="1"/>
              <a:t>Vice President</a:t>
            </a:r>
            <a:r>
              <a:t> of the Republic of Bulgaria (1992 - 1993 and at present) </a:t>
            </a:r>
          </a:p>
          <a:p>
            <a:pPr lvl="1" marL="572071" indent="-220027" defTabSz="704087">
              <a:spcBef>
                <a:spcPts val="500"/>
              </a:spcBef>
              <a:defRPr sz="3234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Prime Minister</a:t>
            </a:r>
            <a:r>
              <a:t> (1994 - 1995)</a:t>
            </a:r>
          </a:p>
          <a:p>
            <a:pPr lvl="1" marL="572071" indent="-220027" defTabSz="704087">
              <a:spcBef>
                <a:spcPts val="500"/>
              </a:spcBef>
              <a:defRPr sz="3234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Deputy Prime Minister</a:t>
            </a:r>
            <a:r>
              <a:t> in several Governments</a:t>
            </a:r>
          </a:p>
          <a:p>
            <a:pPr lvl="1" marL="572071" indent="-220027" defTabSz="704087">
              <a:spcBef>
                <a:spcPts val="500"/>
              </a:spcBef>
              <a:defRPr sz="3234">
                <a:solidFill>
                  <a:srgbClr val="0433FF"/>
                </a:solidFill>
              </a:defRPr>
            </a:pPr>
            <a:r>
              <a:t> </a:t>
            </a:r>
            <a:r>
              <a:rPr b="1"/>
              <a:t>Ministers</a:t>
            </a:r>
            <a:r>
              <a:t>, </a:t>
            </a:r>
            <a:r>
              <a:rPr b="1"/>
              <a:t>Heads</a:t>
            </a:r>
            <a:r>
              <a:t> of State Agencies, etc.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xfrm>
            <a:off x="457200" y="274638"/>
            <a:ext cx="8458200" cy="1329283"/>
          </a:xfrm>
          <a:prstGeom prst="rect">
            <a:avLst/>
          </a:prstGeom>
          <a:solidFill>
            <a:schemeClr val="accent4">
              <a:lumOff val="24313"/>
            </a:schemeClr>
          </a:solidFill>
          <a:ln w="9525">
            <a:solidFill>
              <a:srgbClr val="4A7EBB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defTabSz="859536">
              <a:defRPr sz="4324">
                <a:solidFill>
                  <a:srgbClr val="0070C0"/>
                </a:solidFill>
              </a:defRPr>
            </a:pPr>
            <a:r>
              <a:rPr b="1">
                <a:solidFill>
                  <a:srgbClr val="942192"/>
                </a:solidFill>
              </a:rPr>
              <a:t>Bulgarian women in political life</a:t>
            </a:r>
            <a:r>
              <a:t> 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xfrm>
            <a:off x="457200" y="1724372"/>
            <a:ext cx="8458200" cy="4676428"/>
          </a:xfrm>
          <a:prstGeom prst="rect">
            <a:avLst/>
          </a:prstGeom>
          <a:solidFill>
            <a:schemeClr val="accent1">
              <a:lumOff val="23725"/>
            </a:schemeClr>
          </a:solidFill>
          <a:ln w="9525">
            <a:solidFill>
              <a:srgbClr val="000000"/>
            </a:solidFill>
            <a:round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/>
          <a:lstStyle/>
          <a:p>
            <a:pPr marL="222884" indent="-222884" defTabSz="594359">
              <a:spcBef>
                <a:spcPts val="500"/>
              </a:spcBef>
              <a:buChar char="✴"/>
              <a:defRPr sz="2990">
                <a:solidFill>
                  <a:srgbClr val="0433FF"/>
                </a:solidFill>
              </a:defRPr>
            </a:pPr>
            <a:r>
              <a:t> </a:t>
            </a:r>
            <a:r>
              <a:rPr sz="3055"/>
              <a:t>In the current </a:t>
            </a:r>
            <a:r>
              <a:rPr b="1" sz="3055"/>
              <a:t>Government of Bulgaria</a:t>
            </a:r>
            <a:r>
              <a:rPr sz="3055"/>
              <a:t>:</a:t>
            </a:r>
          </a:p>
          <a:p>
            <a:pPr marL="0" indent="0" defTabSz="594359">
              <a:spcBef>
                <a:spcPts val="500"/>
              </a:spcBef>
              <a:buSzTx/>
              <a:buFontTx/>
              <a:buNone/>
              <a:defRPr sz="650">
                <a:solidFill>
                  <a:srgbClr val="0433FF"/>
                </a:solidFill>
              </a:defRPr>
            </a:pPr>
          </a:p>
          <a:p>
            <a:pPr lvl="1" marL="284985" indent="-194180" defTabSz="594359">
              <a:spcBef>
                <a:spcPts val="500"/>
              </a:spcBef>
              <a:defRPr sz="2859">
                <a:solidFill>
                  <a:srgbClr val="0433FF"/>
                </a:solidFill>
              </a:defRPr>
            </a:pPr>
            <a:r>
              <a:rPr sz="2990"/>
              <a:t> </a:t>
            </a:r>
            <a:r>
              <a:rPr b="1" sz="3055"/>
              <a:t>2</a:t>
            </a:r>
            <a:r>
              <a:rPr sz="3055"/>
              <a:t> of the </a:t>
            </a:r>
            <a:r>
              <a:rPr b="1" sz="3055"/>
              <a:t>Deputy Prime Ministers</a:t>
            </a:r>
            <a:r>
              <a:rPr sz="3055"/>
              <a:t> are women</a:t>
            </a:r>
            <a:r>
              <a:rPr sz="2924"/>
              <a:t> </a:t>
            </a:r>
          </a:p>
          <a:p>
            <a:pPr lvl="1" marL="0" indent="148589" defTabSz="594359">
              <a:spcBef>
                <a:spcPts val="500"/>
              </a:spcBef>
              <a:buSzTx/>
              <a:buFontTx/>
              <a:buNone/>
              <a:defRPr sz="650">
                <a:solidFill>
                  <a:srgbClr val="0433FF"/>
                </a:solidFill>
              </a:defRPr>
            </a:pPr>
          </a:p>
          <a:p>
            <a:pPr lvl="1" marL="276542" indent="-185737" defTabSz="594359">
              <a:spcBef>
                <a:spcPts val="500"/>
              </a:spcBef>
              <a:defRPr sz="2990">
                <a:solidFill>
                  <a:srgbClr val="0433FF"/>
                </a:solidFill>
              </a:defRPr>
            </a:pPr>
            <a:r>
              <a:t> </a:t>
            </a:r>
            <a:r>
              <a:rPr b="1" sz="3055"/>
              <a:t>7</a:t>
            </a:r>
            <a:r>
              <a:rPr sz="3055"/>
              <a:t> of the </a:t>
            </a:r>
            <a:r>
              <a:rPr b="1" sz="3055"/>
              <a:t>Ministers</a:t>
            </a:r>
            <a:r>
              <a:rPr sz="3055"/>
              <a:t> are women</a:t>
            </a:r>
          </a:p>
          <a:p>
            <a:pPr lvl="1" marL="0" indent="148589" defTabSz="594359">
              <a:spcBef>
                <a:spcPts val="500"/>
              </a:spcBef>
              <a:buSzTx/>
              <a:buFontTx/>
              <a:buNone/>
              <a:defRPr sz="650">
                <a:solidFill>
                  <a:srgbClr val="0433FF"/>
                </a:solidFill>
              </a:defRPr>
            </a:pPr>
          </a:p>
          <a:p>
            <a:pPr lvl="1" marL="276542" indent="-185737" defTabSz="594359">
              <a:spcBef>
                <a:spcPts val="500"/>
              </a:spcBef>
              <a:defRPr sz="2990">
                <a:solidFill>
                  <a:srgbClr val="0433FF"/>
                </a:solidFill>
              </a:defRPr>
            </a:pPr>
            <a:r>
              <a:t> </a:t>
            </a:r>
            <a:r>
              <a:rPr sz="3055"/>
              <a:t>the </a:t>
            </a:r>
            <a:r>
              <a:rPr b="1" sz="3055"/>
              <a:t>Minister of Home Affairs </a:t>
            </a:r>
            <a:r>
              <a:rPr sz="3055"/>
              <a:t>is a woman</a:t>
            </a:r>
          </a:p>
          <a:p>
            <a:pPr lvl="1" marL="0" indent="148589" defTabSz="594359">
              <a:spcBef>
                <a:spcPts val="500"/>
              </a:spcBef>
              <a:buSzTx/>
              <a:buFontTx/>
              <a:buNone/>
              <a:defRPr sz="650">
                <a:solidFill>
                  <a:srgbClr val="0433FF"/>
                </a:solidFill>
              </a:defRPr>
            </a:pPr>
            <a:endParaRPr b="1"/>
          </a:p>
          <a:p>
            <a:pPr lvl="1" marL="276542" indent="-185737" defTabSz="594359">
              <a:spcBef>
                <a:spcPts val="500"/>
              </a:spcBef>
              <a:defRPr sz="2990">
                <a:solidFill>
                  <a:srgbClr val="0433FF"/>
                </a:solidFill>
              </a:defRPr>
            </a:pPr>
            <a:r>
              <a:rPr b="1"/>
              <a:t> </a:t>
            </a:r>
            <a:r>
              <a:rPr sz="3055"/>
              <a:t>the </a:t>
            </a:r>
            <a:r>
              <a:rPr b="1" sz="3055"/>
              <a:t>Minister of Justice</a:t>
            </a:r>
            <a:r>
              <a:rPr sz="3055"/>
              <a:t> is a woman</a:t>
            </a:r>
          </a:p>
          <a:p>
            <a:pPr lvl="1" marL="0" indent="148589" defTabSz="594359">
              <a:spcBef>
                <a:spcPts val="500"/>
              </a:spcBef>
              <a:buSzTx/>
              <a:buFontTx/>
              <a:buNone/>
              <a:defRPr sz="650">
                <a:solidFill>
                  <a:srgbClr val="0433FF"/>
                </a:solidFill>
              </a:defRPr>
            </a:pPr>
          </a:p>
          <a:p>
            <a:pPr lvl="1" marL="276542" indent="-185737" defTabSz="594359">
              <a:spcBef>
                <a:spcPts val="500"/>
              </a:spcBef>
              <a:defRPr sz="2859">
                <a:solidFill>
                  <a:srgbClr val="0433FF"/>
                </a:solidFill>
              </a:defRPr>
            </a:pPr>
            <a:r>
              <a:t> </a:t>
            </a:r>
            <a:r>
              <a:rPr sz="2990"/>
              <a:t>the youngest </a:t>
            </a:r>
            <a:r>
              <a:rPr b="1" sz="2990"/>
              <a:t>Minister</a:t>
            </a:r>
            <a:r>
              <a:rPr sz="2990"/>
              <a:t> in the Government is a woman — 36 years old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